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76" r:id="rId4"/>
    <p:sldId id="278" r:id="rId5"/>
    <p:sldId id="277" r:id="rId6"/>
    <p:sldId id="279" r:id="rId7"/>
    <p:sldId id="282" r:id="rId8"/>
    <p:sldId id="283" r:id="rId9"/>
    <p:sldId id="280" r:id="rId10"/>
    <p:sldId id="274" r:id="rId11"/>
    <p:sldId id="285" r:id="rId12"/>
    <p:sldId id="288" r:id="rId13"/>
    <p:sldId id="296" r:id="rId14"/>
    <p:sldId id="297" r:id="rId15"/>
    <p:sldId id="302" r:id="rId16"/>
    <p:sldId id="287" r:id="rId17"/>
    <p:sldId id="295" r:id="rId18"/>
    <p:sldId id="301" r:id="rId19"/>
    <p:sldId id="289" r:id="rId20"/>
    <p:sldId id="292" r:id="rId21"/>
    <p:sldId id="299" r:id="rId22"/>
    <p:sldId id="300" r:id="rId23"/>
    <p:sldId id="298" r:id="rId24"/>
    <p:sldId id="293" r:id="rId25"/>
    <p:sldId id="291" r:id="rId26"/>
    <p:sldId id="303" r:id="rId27"/>
    <p:sldId id="308" r:id="rId28"/>
    <p:sldId id="294" r:id="rId29"/>
    <p:sldId id="304" r:id="rId30"/>
    <p:sldId id="305" r:id="rId31"/>
    <p:sldId id="309" r:id="rId32"/>
    <p:sldId id="306" r:id="rId33"/>
    <p:sldId id="2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6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4EE47AC-156A-4CFC-A519-C0214A45910A}" type="datetimeFigureOut">
              <a:rPr lang="he-IL" smtClean="0"/>
              <a:t>י"ט/סיון/תשפ"א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2052C04-08D3-42E9-8C19-69A44C2E9C2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7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52C04-08D3-42E9-8C19-69A44C2E9C2F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442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שער/מסי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633414"/>
            <a:ext cx="11353800" cy="5095582"/>
          </a:xfrm>
          <a:blipFill>
            <a:blip r:embed="rId2"/>
            <a:stretch>
              <a:fillRect b="-2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85018" y="1"/>
            <a:ext cx="3428795" cy="539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37" y="291101"/>
            <a:ext cx="2851355" cy="3222216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09CFC-2798-45DC-91B8-EC60222DB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975" y="3536950"/>
            <a:ext cx="2644877" cy="16336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56816B-D90D-47A8-90DD-E03B448B9A82}"/>
              </a:ext>
            </a:extLst>
          </p:cNvPr>
          <p:cNvCxnSpPr>
            <a:cxnSpLocks/>
          </p:cNvCxnSpPr>
          <p:nvPr userDrawn="1"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39" y="5906222"/>
            <a:ext cx="4705522" cy="7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+גר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54012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FEF3-9D64-4566-84D7-07DA7C16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16223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A6C0C92-492B-4D08-88D2-DA3665EB599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629C-A3DE-4321-B5DA-936DC42418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4D006E-E0B2-4156-B5BB-F81873D4C8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60524" y="1976284"/>
            <a:ext cx="4168877" cy="406318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889656-6F2A-4A7E-B105-26D1639CAFE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060524" y="1328661"/>
            <a:ext cx="4168877" cy="57388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7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A0B722-3AA9-4C6C-BB43-2E82FC7C00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6150" y="1777181"/>
            <a:ext cx="11245850" cy="330363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459858" y="2201350"/>
            <a:ext cx="5493775" cy="245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580" y="2330245"/>
            <a:ext cx="4954330" cy="212376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שקף סיום/חוצ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406F6B-0CF3-4526-BBBD-90D3FC329B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3D94C-5D73-4DD2-A5B8-3CD74E893441}"/>
              </a:ext>
            </a:extLst>
          </p:cNvPr>
          <p:cNvSpPr/>
          <p:nvPr userDrawn="1"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22ECC-E8B8-40D8-A14D-B3140987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3075" y="2385551"/>
            <a:ext cx="4785851" cy="2086897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9BD7-31C1-468F-AC12-404677F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47582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שקף טקסט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60869"/>
            <a:ext cx="75973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שקף 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6479457" cy="8589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4790615"/>
          </a:xfrm>
        </p:spPr>
        <p:txBody>
          <a:bodyPr/>
          <a:lstStyle>
            <a:lvl1pPr>
              <a:spcBef>
                <a:spcPts val="300"/>
              </a:spcBef>
              <a:spcAft>
                <a:spcPts val="1200"/>
              </a:spcAft>
              <a:defRPr/>
            </a:lvl1pPr>
            <a:lvl2pPr>
              <a:spcBef>
                <a:spcPts val="300"/>
              </a:spcBef>
              <a:spcAft>
                <a:spcPts val="1200"/>
              </a:spcAft>
              <a:defRPr/>
            </a:lvl2pPr>
            <a:lvl3pPr>
              <a:spcBef>
                <a:spcPts val="300"/>
              </a:spcBef>
              <a:spcAft>
                <a:spcPts val="1200"/>
              </a:spcAft>
              <a:defRPr/>
            </a:lvl3pPr>
            <a:lvl4pPr>
              <a:spcBef>
                <a:spcPts val="300"/>
              </a:spcBef>
              <a:spcAft>
                <a:spcPts val="1200"/>
              </a:spcAft>
              <a:defRPr/>
            </a:lvl4pPr>
            <a:lvl5pPr>
              <a:spcBef>
                <a:spcPts val="30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195" y="6438797"/>
            <a:ext cx="688582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9EC74-31BF-411D-9EC7-32FAE87EBCB8}"/>
              </a:ext>
            </a:extLst>
          </p:cNvPr>
          <p:cNvSpPr/>
          <p:nvPr userDrawn="1"/>
        </p:nvSpPr>
        <p:spPr>
          <a:xfrm>
            <a:off x="7380134" y="0"/>
            <a:ext cx="3281516" cy="101763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7BD87A-2110-4B8B-98E5-B4EEE23ABC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01628" y="60888"/>
            <a:ext cx="4904605" cy="881063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1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3394"/>
            <a:ext cx="4921045" cy="58846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E749EE-8AD4-4157-B996-A553EA9C134B}"/>
              </a:ext>
            </a:extLst>
          </p:cNvPr>
          <p:cNvSpPr/>
          <p:nvPr userDrawn="1"/>
        </p:nvSpPr>
        <p:spPr>
          <a:xfrm>
            <a:off x="4485115" y="1281214"/>
            <a:ext cx="1467464" cy="50216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532" y="1386348"/>
            <a:ext cx="6808838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2E9504-72BD-4FE1-B453-119F21098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66076"/>
            <a:ext cx="4645742" cy="569192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415073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466" y="1386348"/>
            <a:ext cx="6270522" cy="479061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תמונה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16" y="6323984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טקסט + תמונה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091F-9A7B-4A39-B75B-3D0D7E9E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6037006" cy="47906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49C0B-9795-4146-949A-F52277F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3A8C-1C8B-4A70-B51D-5416FFD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527041" cy="365125"/>
          </a:xfrm>
        </p:spPr>
        <p:txBody>
          <a:bodyPr/>
          <a:lstStyle>
            <a:lvl1pPr algn="l">
              <a:defRPr/>
            </a:lvl1pPr>
          </a:lstStyle>
          <a:p>
            <a:fld id="{BD32629C-A3DE-4321-B5DA-936DC4241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54863" y="0"/>
            <a:ext cx="5037137" cy="5747657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תמונה מל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AC611-9343-403C-AE41-35BC7706F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A2083-72EB-45E1-ABBF-BFB0931AFAFF}"/>
              </a:ext>
            </a:extLst>
          </p:cNvPr>
          <p:cNvSpPr/>
          <p:nvPr userDrawn="1"/>
        </p:nvSpPr>
        <p:spPr>
          <a:xfrm>
            <a:off x="-1055" y="5928852"/>
            <a:ext cx="6712975" cy="700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FDED1-35B8-4B3D-8B14-2FE9AD6E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8" y="6017342"/>
            <a:ext cx="6420463" cy="52904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תמונה 5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437" y="6012118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A5A31-C13D-4F03-A9B5-5D487772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86348"/>
            <a:ext cx="1051560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C5D6B-5804-454B-9808-221046462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24862"/>
            <a:ext cx="734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BD32629C-A3DE-4321-B5DA-936DC4241800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9C343-F674-48AC-B49F-B45847E42EE2}"/>
              </a:ext>
            </a:extLst>
          </p:cNvPr>
          <p:cNvSpPr/>
          <p:nvPr userDrawn="1"/>
        </p:nvSpPr>
        <p:spPr>
          <a:xfrm>
            <a:off x="0" y="-24882"/>
            <a:ext cx="9515168" cy="980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4D00A-68CF-4BF6-B9BD-BF273974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8"/>
            <a:ext cx="8849623" cy="85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תמונה 3"/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6255971"/>
            <a:ext cx="3291281" cy="5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7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002060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1200"/>
        </a:spcAft>
        <a:buClr>
          <a:srgbClr val="F7941D"/>
        </a:buClr>
        <a:buFont typeface="Arial" panose="020B0604020202020204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2017/04/10/end-end-object-detection-box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#home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pm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8397" y="2373745"/>
            <a:ext cx="8070082" cy="448425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D53B62-E6B5-47B2-BE66-4F8C4751600C}"/>
              </a:ext>
            </a:extLst>
          </p:cNvPr>
          <p:cNvSpPr/>
          <p:nvPr/>
        </p:nvSpPr>
        <p:spPr>
          <a:xfrm>
            <a:off x="385014" y="0"/>
            <a:ext cx="3586622" cy="54285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10C26A-85B6-4CF6-8632-F0DD68491508}"/>
              </a:ext>
            </a:extLst>
          </p:cNvPr>
          <p:cNvCxnSpPr>
            <a:cxnSpLocks/>
          </p:cNvCxnSpPr>
          <p:nvPr/>
        </p:nvCxnSpPr>
        <p:spPr>
          <a:xfrm>
            <a:off x="673737" y="3516300"/>
            <a:ext cx="2851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CD6E8B8-1C8F-4184-A152-0210A9F33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NimbusRomNo9L-Medi"/>
              </a:rPr>
              <a:t>SSD: Single Shot </a:t>
            </a:r>
            <a:r>
              <a:rPr lang="en-US" sz="4000" b="0" i="0" u="none" strike="noStrike" baseline="0" dirty="0" err="1">
                <a:latin typeface="NimbusRomNo9L-Medi"/>
              </a:rPr>
              <a:t>MultiBox</a:t>
            </a:r>
            <a:r>
              <a:rPr lang="en-US" sz="4000" b="0" i="0" u="none" strike="noStrike" baseline="0" dirty="0">
                <a:latin typeface="NimbusRomNo9L-Medi"/>
              </a:rPr>
              <a:t> Detector</a:t>
            </a:r>
            <a:br>
              <a:rPr lang="en-US" sz="4000" b="0" i="0" u="none" strike="noStrike" baseline="0" dirty="0">
                <a:latin typeface="NimbusRomNo9L-Medi"/>
              </a:rPr>
            </a:br>
            <a: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  <a:t>29 Dec 2016</a:t>
            </a:r>
            <a:br>
              <a:rPr lang="en-US" sz="1800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NimbusRomNo9L-Medi"/>
              </a:rPr>
            </a:br>
            <a:r>
              <a:rPr lang="en-US" sz="1200" b="0" i="0" u="none" strike="noStrike" baseline="0" dirty="0">
                <a:latin typeface="NimbusRomNo9L-Medi"/>
              </a:rPr>
              <a:t>UNC Chapel Hill, </a:t>
            </a:r>
            <a:r>
              <a:rPr lang="en-US" sz="1200" b="0" i="0" u="none" strike="noStrike" baseline="0" dirty="0" err="1">
                <a:latin typeface="NimbusRomNo9L-Medi"/>
              </a:rPr>
              <a:t>Zoox</a:t>
            </a:r>
            <a:r>
              <a:rPr lang="en-US" sz="1200" b="0" i="0" u="none" strike="noStrike" baseline="0" dirty="0">
                <a:latin typeface="NimbusRomNo9L-Medi"/>
              </a:rPr>
              <a:t> Inc., Google Inc. and University of Michigan, Ann-Arbor</a:t>
            </a:r>
            <a:endParaRPr lang="en-US" sz="6600" dirty="0">
              <a:solidFill>
                <a:schemeClr val="bg1">
                  <a:lumMod val="95000"/>
                </a:schemeClr>
              </a:solidFill>
              <a:latin typeface="NimbusRomNo9L-Medi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3FF9C9-51A9-4252-B8B9-C8CFB726F2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Kovachev</a:t>
            </a:r>
            <a:r>
              <a:rPr lang="en-US" dirty="0"/>
              <a:t> &amp; Yuval Amrami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1660F36-21FF-4EEF-9AE1-128F3E94FFE2}"/>
              </a:ext>
            </a:extLst>
          </p:cNvPr>
          <p:cNvSpPr txBox="1"/>
          <p:nvPr/>
        </p:nvSpPr>
        <p:spPr>
          <a:xfrm>
            <a:off x="3702981" y="6596403"/>
            <a:ext cx="59112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Example of end-to-end object detection in a Box (from </a:t>
            </a:r>
            <a:r>
              <a:rPr lang="en-US" sz="14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ohne"/>
              </a:rPr>
              <a:t>)</a:t>
            </a:r>
            <a:endParaRPr lang="he-IL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3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5353E-B796-4E6A-B612-F3405140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11E32-9932-4778-88EA-FB077D23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Single Shot: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tasks of object localization and classification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are done in a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single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forward pass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of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MultiBox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: 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the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name of a technique for bounding box regression, developed by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Szegedy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et 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Detector: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network is an object detector that also classifies those detected objects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F0C3325-1239-49F0-8555-B89237E1830D}"/>
              </a:ext>
            </a:extLst>
          </p:cNvPr>
          <p:cNvSpPr txBox="1">
            <a:spLocks/>
          </p:cNvSpPr>
          <p:nvPr/>
        </p:nvSpPr>
        <p:spPr>
          <a:xfrm>
            <a:off x="838200" y="919879"/>
            <a:ext cx="6393873" cy="1050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74% </a:t>
            </a:r>
            <a:r>
              <a:rPr lang="en-US" sz="1400" b="0" i="0" dirty="0" err="1">
                <a:solidFill>
                  <a:srgbClr val="292929"/>
                </a:solidFill>
                <a:effectLst/>
                <a:latin typeface="charter"/>
              </a:rPr>
              <a:t>mAP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 (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mean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charter"/>
              </a:rPr>
              <a:t>Average Precision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) at 59 frames per second on standard datasets such as </a:t>
            </a:r>
            <a:r>
              <a:rPr lang="en-US" sz="1400" b="0" i="0" u="sng" dirty="0" err="1">
                <a:effectLst/>
                <a:latin typeface="charter"/>
                <a:hlinkClick r:id="rId2"/>
              </a:rPr>
              <a:t>PascalVOC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charter"/>
              </a:rPr>
              <a:t> and </a:t>
            </a:r>
            <a:r>
              <a:rPr lang="en-US" sz="1400" b="0" i="0" u="sng" dirty="0">
                <a:effectLst/>
                <a:latin typeface="charter"/>
                <a:hlinkClick r:id="rId3"/>
              </a:rPr>
              <a:t>COCO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354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DF76E09-30CE-4E8C-9ACD-B9D79ECF5927}"/>
              </a:ext>
            </a:extLst>
          </p:cNvPr>
          <p:cNvSpPr txBox="1">
            <a:spLocks/>
          </p:cNvSpPr>
          <p:nvPr/>
        </p:nvSpPr>
        <p:spPr>
          <a:xfrm>
            <a:off x="838199" y="1386348"/>
            <a:ext cx="9851797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 prediction (C + 4)*B</a:t>
            </a:r>
          </a:p>
          <a:p>
            <a:r>
              <a:rPr lang="en-US" dirty="0"/>
              <a:t>each conv layer output M*N*B*(C+4)</a:t>
            </a:r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232B697-0BFA-4555-A85D-9157FDB8C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31" y="919879"/>
            <a:ext cx="6054725" cy="3523513"/>
          </a:xfrm>
        </p:spPr>
      </p:pic>
      <p:pic>
        <p:nvPicPr>
          <p:cNvPr id="5" name="מציין מיקום תוכן 6">
            <a:extLst>
              <a:ext uri="{FF2B5EF4-FFF2-40B4-BE49-F238E27FC236}">
                <a16:creationId xmlns:a16="http://schemas.microsoft.com/office/drawing/2014/main" id="{2CF5577C-F1E6-411E-A0C3-1B0C36B2C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90" y="4109121"/>
            <a:ext cx="6003466" cy="26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2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Bounding Boxes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53" y="605437"/>
            <a:ext cx="8909180" cy="4790615"/>
          </a:xfrm>
        </p:spPr>
        <p:txBody>
          <a:bodyPr/>
          <a:lstStyle/>
          <a:p>
            <a:r>
              <a:rPr lang="en-US"/>
              <a:t>Previous model try to predict different types of bounding boxes</a:t>
            </a:r>
          </a:p>
          <a:p>
            <a:r>
              <a:rPr lang="en-US"/>
              <a:t>Empirical results indicate early training can be very unstable.</a:t>
            </a:r>
          </a:p>
          <a:p>
            <a:r>
              <a:rPr lang="en-US"/>
              <a:t>Bounding boxes do not have arbitrary shapes.</a:t>
            </a:r>
            <a:endParaRPr lang="en-US" dirty="0"/>
          </a:p>
        </p:txBody>
      </p:sp>
      <p:pic>
        <p:nvPicPr>
          <p:cNvPr id="7" name="תמונה 6" descr="תמונה שמכילה כלי שולחן, חרסינה&#10;&#10;התיאור נוצר באופן אוטומטי">
            <a:extLst>
              <a:ext uri="{FF2B5EF4-FFF2-40B4-BE49-F238E27FC236}">
                <a16:creationId xmlns:a16="http://schemas.microsoft.com/office/drawing/2014/main" id="{82D5767F-92A2-4A5A-8549-6FB1A0C3A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3" y="3536146"/>
            <a:ext cx="372479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Bounding Boxes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1" y="319298"/>
            <a:ext cx="8909180" cy="4790615"/>
          </a:xfrm>
        </p:spPr>
        <p:txBody>
          <a:bodyPr/>
          <a:lstStyle/>
          <a:p>
            <a:r>
              <a:rPr lang="en-US" dirty="0"/>
              <a:t>SSD default boxes are selected manually.</a:t>
            </a:r>
          </a:p>
          <a:p>
            <a:r>
              <a:rPr lang="en-US" dirty="0"/>
              <a:t>Keeps complexity low and help with training.</a:t>
            </a:r>
          </a:p>
          <a:p>
            <a:r>
              <a:rPr lang="en-US" dirty="0"/>
              <a:t>SSD also keeps the default boxes to a minimum (4 or 6) with one prediction per default box.</a:t>
            </a:r>
          </a:p>
        </p:txBody>
      </p:sp>
      <p:pic>
        <p:nvPicPr>
          <p:cNvPr id="8" name="תמונה 7" descr="תמונה שמכילה טקסט, חוץ&#10;&#10;התיאור נוצר באופן אוטומטי">
            <a:extLst>
              <a:ext uri="{FF2B5EF4-FFF2-40B4-BE49-F238E27FC236}">
                <a16:creationId xmlns:a16="http://schemas.microsoft.com/office/drawing/2014/main" id="{5B4D2F33-F561-492A-9DE4-2F174BD46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33" y="3380902"/>
            <a:ext cx="65064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Bounding Boxes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749" y="1638551"/>
                <a:ext cx="8849623" cy="3580898"/>
              </a:xfrm>
            </p:spPr>
            <p:txBody>
              <a:bodyPr/>
              <a:lstStyle/>
              <a:p>
                <a:r>
                  <a:rPr lang="en-US" dirty="0"/>
                  <a:t>each layer predict different scale</a:t>
                </a:r>
              </a:p>
              <a:p>
                <a:r>
                  <a:rPr lang="en-US" dirty="0"/>
                  <a:t>scale value is computed 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749" y="1638551"/>
                <a:ext cx="8849623" cy="3580898"/>
              </a:xfrm>
              <a:blipFill>
                <a:blip r:embed="rId2"/>
                <a:stretch>
                  <a:fillRect l="-827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תמונה 9">
            <a:extLst>
              <a:ext uri="{FF2B5EF4-FFF2-40B4-BE49-F238E27FC236}">
                <a16:creationId xmlns:a16="http://schemas.microsoft.com/office/drawing/2014/main" id="{DB25CE69-BA64-4F7F-A51E-680F0006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313" y="1124865"/>
            <a:ext cx="2367481" cy="271688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F9D9D20-2472-4132-B5F2-D1A618AB5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054" y="3909619"/>
            <a:ext cx="2307838" cy="2625541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00EE69B-765E-4A77-BBA7-54ABDBAAC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960" y="3903737"/>
            <a:ext cx="2307838" cy="26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Bounding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308" y="1825163"/>
                <a:ext cx="8849623" cy="3580898"/>
              </a:xfrm>
            </p:spPr>
            <p:txBody>
              <a:bodyPr/>
              <a:lstStyle/>
              <a:p>
                <a:r>
                  <a:rPr lang="en-US" b="0" dirty="0"/>
                  <a:t>aspect ratio’s chosen by SSD {1,2,3,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b="0" dirty="0"/>
                  <a:t>}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ra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they added default box with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resulting in 6 default boxes for each feature map</a:t>
                </a: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308" y="1825163"/>
                <a:ext cx="8849623" cy="3580898"/>
              </a:xfrm>
              <a:blipFill>
                <a:blip r:embed="rId2"/>
                <a:stretch>
                  <a:fillRect l="-827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7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39E0909-8930-4A87-9775-F001A75A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" y="1660583"/>
            <a:ext cx="1193649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6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E0BEC-0393-44E9-BC68-3B0EEE5C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1x1 conv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E6B1F1-FC70-4459-AA22-45DD88CD4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112" y="859384"/>
                <a:ext cx="9851797" cy="4790615"/>
              </a:xfrm>
            </p:spPr>
            <p:txBody>
              <a:bodyPr/>
              <a:lstStyle/>
              <a:p>
                <a:r>
                  <a:rPr lang="en-US" dirty="0"/>
                  <a:t>used to lower the number of channels for faster calculation.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𝑎𝑛𝑛𝑒𝑙𝑠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𝑓𝑖𝑙𝑡𝑒𝑟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𝑜𝑢𝑡𝑐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𝑎𝑛𝑛𝑒𝑙𝑠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Convolving 6x6x32 image with 16 3x3x32 filter results 6x6x16 and number of operations are 165888.</a:t>
                </a:r>
              </a:p>
              <a:p>
                <a:r>
                  <a:rPr lang="en-US" b="0" dirty="0"/>
                  <a:t>If we first convolve with 8 1x1x32 filters and then 16 3x3x8 filters we reduce the number of operations to 50688.</a:t>
                </a:r>
                <a:br>
                  <a:rPr lang="en-US" b="0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E6B1F1-FC70-4459-AA22-45DD88CD4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112" y="859384"/>
                <a:ext cx="9851797" cy="4790615"/>
              </a:xfrm>
              <a:blipFill>
                <a:blip r:embed="rId2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0860A84F-2639-4A78-AD77-CA27C01E7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34" y="3841868"/>
            <a:ext cx="6674304" cy="295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Strategy</a:t>
            </a:r>
          </a:p>
        </p:txBody>
      </p:sp>
      <p:pic>
        <p:nvPicPr>
          <p:cNvPr id="5" name="מציין מיקום תוכן 4" descr="תמונה שמכילה טקסט, חוץ&#10;&#10;התיאור נוצר באופן אוטומטי">
            <a:extLst>
              <a:ext uri="{FF2B5EF4-FFF2-40B4-BE49-F238E27FC236}">
                <a16:creationId xmlns:a16="http://schemas.microsoft.com/office/drawing/2014/main" id="{21095E61-9AFC-4CD0-94DA-01E14AEFE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50" y="3670210"/>
            <a:ext cx="6054725" cy="3031807"/>
          </a:xfrm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8725EA9-30A3-4288-8791-6DB6BED8EBC9}"/>
              </a:ext>
            </a:extLst>
          </p:cNvPr>
          <p:cNvSpPr txBox="1">
            <a:spLocks/>
          </p:cNvSpPr>
          <p:nvPr/>
        </p:nvSpPr>
        <p:spPr>
          <a:xfrm>
            <a:off x="172571" y="319298"/>
            <a:ext cx="890918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35D958C5-0687-4F51-9150-D26336A097CD}"/>
              </a:ext>
            </a:extLst>
          </p:cNvPr>
          <p:cNvSpPr txBox="1">
            <a:spLocks/>
          </p:cNvSpPr>
          <p:nvPr/>
        </p:nvSpPr>
        <p:spPr>
          <a:xfrm>
            <a:off x="275207" y="272645"/>
            <a:ext cx="10280826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SSD predictions are classified as positive matches or negative matches</a:t>
            </a:r>
          </a:p>
          <a:p>
            <a:r>
              <a:rPr lang="en-US" dirty="0"/>
              <a:t>If the corresponding default boundary box (not the predicted boundary box) has an </a:t>
            </a:r>
            <a:r>
              <a:rPr lang="en-US" dirty="0" err="1"/>
              <a:t>IoU</a:t>
            </a:r>
            <a:r>
              <a:rPr lang="en-US" dirty="0"/>
              <a:t> greater than 0.5 with the ground truth, the match is positive</a:t>
            </a:r>
          </a:p>
          <a:p>
            <a:r>
              <a:rPr lang="en-US" dirty="0"/>
              <a:t>This processes is repeated for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384581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IoU</a:t>
            </a:r>
            <a:endParaRPr lang="en-US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8725EA9-30A3-4288-8791-6DB6BED8EBC9}"/>
              </a:ext>
            </a:extLst>
          </p:cNvPr>
          <p:cNvSpPr txBox="1">
            <a:spLocks/>
          </p:cNvSpPr>
          <p:nvPr/>
        </p:nvSpPr>
        <p:spPr>
          <a:xfrm>
            <a:off x="172571" y="319298"/>
            <a:ext cx="8909180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E4D1F51-2C83-4F06-9469-1E6B217F2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11" y="1551597"/>
            <a:ext cx="5572903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1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Given an image as input</a:t>
            </a:r>
          </a:p>
          <a:p>
            <a:r>
              <a:rPr lang="en-US" dirty="0"/>
              <a:t>Predict bounding boxes and class labels for each object in the image.</a:t>
            </a:r>
          </a:p>
          <a:p>
            <a:r>
              <a:rPr lang="en-US" dirty="0"/>
              <a:t>Object Detection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A13EC32-8273-4A4F-A05F-3BDA90976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233" y="3942978"/>
            <a:ext cx="5085933" cy="282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N is the number of matched default bounding box, if nothing matched then N=0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indicator for matching the </a:t>
                </a:r>
                <a:r>
                  <a:rPr lang="en-US" dirty="0" err="1"/>
                  <a:t>i-th</a:t>
                </a:r>
                <a:r>
                  <a:rPr lang="en-US" dirty="0"/>
                  <a:t> default box to the j-</a:t>
                </a:r>
                <a:r>
                  <a:rPr lang="en-US" dirty="0" err="1"/>
                  <a:t>th</a:t>
                </a:r>
                <a:r>
                  <a:rPr lang="en-US" dirty="0"/>
                  <a:t> ground truth box of category p.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  <a:blipFill>
                <a:blip r:embed="rId2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2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SoftMax over p classes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𝑠𝑚𝑜𝑜𝑡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is just offsets to the center of the default bounding box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D0E71FA-7AEC-4385-A31F-FD20D5F65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6348"/>
                <a:ext cx="9941767" cy="4790615"/>
              </a:xfrm>
              <a:blipFill>
                <a:blip r:embed="rId2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5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Hard negative mining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941767" cy="4790615"/>
          </a:xfrm>
        </p:spPr>
        <p:txBody>
          <a:bodyPr/>
          <a:lstStyle/>
          <a:p>
            <a:r>
              <a:rPr lang="en-US" dirty="0"/>
              <a:t>we make far more predictions than the number of objects present</a:t>
            </a:r>
          </a:p>
          <a:p>
            <a:r>
              <a:rPr lang="en-US" dirty="0"/>
              <a:t>there are many more negative matches than positive matches</a:t>
            </a:r>
          </a:p>
          <a:p>
            <a:r>
              <a:rPr lang="en-US" dirty="0"/>
              <a:t>This creates a class imbalance that hurts training</a:t>
            </a:r>
          </a:p>
          <a:p>
            <a:r>
              <a:rPr lang="en-US" dirty="0"/>
              <a:t>instead of using all the negatives, we sort those negatives by their calculated confidence loss</a:t>
            </a:r>
          </a:p>
          <a:p>
            <a:r>
              <a:rPr lang="en-US" dirty="0"/>
              <a:t>SSD picks the negatives with the top loss and makes sure the ratio between the picked negatives and positives is at most 3:1</a:t>
            </a:r>
          </a:p>
        </p:txBody>
      </p:sp>
    </p:spTree>
    <p:extLst>
      <p:ext uri="{BB962C8B-B14F-4D97-AF65-F5344CB8AC3E}">
        <p14:creationId xmlns:p14="http://schemas.microsoft.com/office/powerpoint/2010/main" val="43242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A7E683-4E15-4598-9E3D-F3D90151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Non-Maximum Suppression</a:t>
            </a:r>
          </a:p>
        </p:txBody>
      </p:sp>
      <p:pic>
        <p:nvPicPr>
          <p:cNvPr id="7" name="מציין מיקום תוכן 6" descr="תמונה שמכילה טקסט, דרך, סצינה, שמים&#10;&#10;התיאור נוצר באופן אוטומטי">
            <a:extLst>
              <a:ext uri="{FF2B5EF4-FFF2-40B4-BE49-F238E27FC236}">
                <a16:creationId xmlns:a16="http://schemas.microsoft.com/office/drawing/2014/main" id="{B1C5902D-D98A-4263-A5D5-0C08D0F10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95" y="3677586"/>
            <a:ext cx="6054725" cy="2714186"/>
          </a:xfrm>
        </p:spPr>
      </p:pic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B4ECB01E-70C7-4EB0-BE3D-0C8B082C78C9}"/>
              </a:ext>
            </a:extLst>
          </p:cNvPr>
          <p:cNvSpPr txBox="1">
            <a:spLocks/>
          </p:cNvSpPr>
          <p:nvPr/>
        </p:nvSpPr>
        <p:spPr>
          <a:xfrm>
            <a:off x="335670" y="386135"/>
            <a:ext cx="9854682" cy="47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92929"/>
                </a:solidFill>
                <a:latin typeface="charter"/>
              </a:rPr>
              <a:t>Choose bounding box with highest confidence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Calculate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IoU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with all the other boxes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Remove the once with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IoU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bigger than threshold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Repeat until they are no more boxes</a:t>
            </a:r>
          </a:p>
        </p:txBody>
      </p:sp>
    </p:spTree>
    <p:extLst>
      <p:ext uri="{BB962C8B-B14F-4D97-AF65-F5344CB8AC3E}">
        <p14:creationId xmlns:p14="http://schemas.microsoft.com/office/powerpoint/2010/main" val="20033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Augmention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D0E71FA-7AEC-4385-A31F-FD20D5F6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70" y="583977"/>
            <a:ext cx="9854682" cy="4790615"/>
          </a:xfrm>
        </p:spPr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Use the original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Sample a patch with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IoU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of 0.1, 0.3, 0.5, 0.7 or 0.9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Randomly sample a patch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color distortion</a:t>
            </a:r>
          </a:p>
        </p:txBody>
      </p:sp>
      <p:pic>
        <p:nvPicPr>
          <p:cNvPr id="5" name="תמונה 4" descr="תמונה שמכילה טקסט, כביש, חוץ, אדם&#10;&#10;התיאור נוצר באופן אוטומטי">
            <a:extLst>
              <a:ext uri="{FF2B5EF4-FFF2-40B4-BE49-F238E27FC236}">
                <a16:creationId xmlns:a16="http://schemas.microsoft.com/office/drawing/2014/main" id="{02FF6A55-D51A-465C-8C53-D3926F819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6" y="4275130"/>
            <a:ext cx="1132680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תמונה 10" descr="תמונה שמכילה טקסט, שונה, צבעוני, חנות&#10;&#10;התיאור נוצר באופן אוטומטי">
            <a:extLst>
              <a:ext uri="{FF2B5EF4-FFF2-40B4-BE49-F238E27FC236}">
                <a16:creationId xmlns:a16="http://schemas.microsoft.com/office/drawing/2014/main" id="{68E1E892-18E2-44BE-A3D2-4A371172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" r="2" b="680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0365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C2421C-F07D-443A-B070-64088CA5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Anylsis</a:t>
            </a:r>
            <a:endParaRPr lang="en-US" dirty="0"/>
          </a:p>
        </p:txBody>
      </p:sp>
      <p:pic>
        <p:nvPicPr>
          <p:cNvPr id="4" name="תמונה 3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1AF73966-1AE9-4D77-BFC7-E10C1E083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06" y="4124678"/>
            <a:ext cx="5401429" cy="1705213"/>
          </a:xfrm>
          <a:prstGeom prst="rect">
            <a:avLst/>
          </a:prstGeom>
        </p:spPr>
      </p:pic>
      <p:pic>
        <p:nvPicPr>
          <p:cNvPr id="6" name="תמונה 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2D8B7005-469D-4C47-BE44-C1E65550B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70" y="1691552"/>
            <a:ext cx="5871299" cy="18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C2421C-F07D-443A-B070-64088CA5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 2012 Dataset</a:t>
            </a:r>
          </a:p>
        </p:txBody>
      </p:sp>
      <p:pic>
        <p:nvPicPr>
          <p:cNvPr id="7" name="תמונה 6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F761D136-7031-4AAF-B61A-F3CFD57B7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8" y="2191126"/>
            <a:ext cx="11673243" cy="2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4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Time</a:t>
            </a:r>
          </a:p>
        </p:txBody>
      </p:sp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E0EE7EA9-3F6E-4712-809F-56E8588CC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8" y="2268638"/>
            <a:ext cx="8957242" cy="25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Dataset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85157BD-A947-491D-B46A-06F749B9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46" y="2234933"/>
            <a:ext cx="10068711" cy="287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F7CB0-190B-4095-BA64-22EE0330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93" y="1890712"/>
            <a:ext cx="11477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9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For Smaller Objects</a:t>
            </a:r>
          </a:p>
        </p:txBody>
      </p:sp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B7F11118-FF7D-45E2-8850-3D2D9049E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6196"/>
            <a:ext cx="8383170" cy="1981477"/>
          </a:xfrm>
          <a:prstGeom prst="rect">
            <a:avLst/>
          </a:prstGeom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7315B7DA-ACE0-4A6B-A9C8-1EC462E6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8" y="1092672"/>
            <a:ext cx="9941767" cy="4790615"/>
          </a:xfrm>
        </p:spPr>
        <p:txBody>
          <a:bodyPr/>
          <a:lstStyle/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E9C94B8A-8F37-4CC2-918A-E1AA1A293E80}"/>
              </a:ext>
            </a:extLst>
          </p:cNvPr>
          <p:cNvSpPr txBox="1">
            <a:spLocks/>
          </p:cNvSpPr>
          <p:nvPr/>
        </p:nvSpPr>
        <p:spPr>
          <a:xfrm>
            <a:off x="577727" y="1196814"/>
            <a:ext cx="8063205" cy="279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“zoom out” augmentation</a:t>
            </a:r>
          </a:p>
          <a:p>
            <a:r>
              <a:rPr lang="en-US" dirty="0"/>
              <a:t>place the image on 16x canvas filled with mean values</a:t>
            </a:r>
          </a:p>
          <a:p>
            <a:r>
              <a:rPr lang="en-US" dirty="0"/>
              <a:t>add the new image as training example</a:t>
            </a:r>
          </a:p>
          <a:p>
            <a:r>
              <a:rPr lang="en-US" dirty="0"/>
              <a:t>double up the number of training iteration</a:t>
            </a:r>
          </a:p>
        </p:txBody>
      </p:sp>
    </p:spTree>
    <p:extLst>
      <p:ext uri="{BB962C8B-B14F-4D97-AF65-F5344CB8AC3E}">
        <p14:creationId xmlns:p14="http://schemas.microsoft.com/office/powerpoint/2010/main" val="371272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51E42-1668-432E-AADF-F9A52C1C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Issues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7315B7DA-ACE0-4A6B-A9C8-1EC462E6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8" y="1092672"/>
            <a:ext cx="9941767" cy="4790615"/>
          </a:xfrm>
        </p:spPr>
        <p:txBody>
          <a:bodyPr/>
          <a:lstStyle/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E9C94B8A-8F37-4CC2-918A-E1AA1A293E80}"/>
              </a:ext>
            </a:extLst>
          </p:cNvPr>
          <p:cNvSpPr txBox="1">
            <a:spLocks/>
          </p:cNvSpPr>
          <p:nvPr/>
        </p:nvSpPr>
        <p:spPr>
          <a:xfrm>
            <a:off x="551029" y="1957702"/>
            <a:ext cx="8472831" cy="279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20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Struggle with small objects</a:t>
            </a:r>
          </a:p>
          <a:p>
            <a:r>
              <a:rPr lang="en-US" dirty="0"/>
              <a:t>Struggle with classification of similar categories</a:t>
            </a:r>
          </a:p>
          <a:p>
            <a:r>
              <a:rPr lang="en-US" dirty="0"/>
              <a:t>Trade off between resolution/boxes/conv layers and time</a:t>
            </a:r>
          </a:p>
          <a:p>
            <a:r>
              <a:rPr lang="en-US" dirty="0"/>
              <a:t>80% of the inference time spend on VGG, with different base network we can achieve better performance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6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933EAF-8429-4FBF-BE6B-80E74045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מציין מיקום תוכן 6" descr="תמונה שמכילה טקסט, אוטומט&#10;&#10;התיאור נוצר באופן אוטומטי">
            <a:extLst>
              <a:ext uri="{FF2B5EF4-FFF2-40B4-BE49-F238E27FC236}">
                <a16:creationId xmlns:a16="http://schemas.microsoft.com/office/drawing/2014/main" id="{9A3E0816-436A-418F-8712-7457479F1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067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7"/>
          <a:stretch/>
        </p:blipFill>
        <p:spPr>
          <a:xfrm>
            <a:off x="-1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E6FC5-798F-4E7C-BD3E-5ECE8FCE040B}"/>
              </a:ext>
            </a:extLst>
          </p:cNvPr>
          <p:cNvSpPr/>
          <p:nvPr/>
        </p:nvSpPr>
        <p:spPr>
          <a:xfrm>
            <a:off x="3703075" y="2385552"/>
            <a:ext cx="4785851" cy="2086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54A65-C948-4445-827D-8A53B9EC7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507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Training happens in multiple phases (e.g. training region proposal vs classifier)</a:t>
            </a:r>
          </a:p>
          <a:p>
            <a:r>
              <a:rPr lang="en-US" dirty="0"/>
              <a:t>Network is too slow at inference time(2 seconds)</a:t>
            </a:r>
          </a:p>
        </p:txBody>
      </p:sp>
    </p:spTree>
    <p:extLst>
      <p:ext uri="{BB962C8B-B14F-4D97-AF65-F5344CB8AC3E}">
        <p14:creationId xmlns:p14="http://schemas.microsoft.com/office/powerpoint/2010/main" val="2915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EAF9B7F-3791-42D7-9E69-EA4E5C4CE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81" y="1666874"/>
            <a:ext cx="9025439" cy="40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Training phase is too long</a:t>
            </a:r>
          </a:p>
          <a:p>
            <a:r>
              <a:rPr lang="en-US" dirty="0"/>
              <a:t>Network is too slow at inference time (0.2 seconds)</a:t>
            </a:r>
          </a:p>
        </p:txBody>
      </p:sp>
    </p:spTree>
    <p:extLst>
      <p:ext uri="{BB962C8B-B14F-4D97-AF65-F5344CB8AC3E}">
        <p14:creationId xmlns:p14="http://schemas.microsoft.com/office/powerpoint/2010/main" val="40146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D50E729-1317-40BC-A3DB-0738C0001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34" y="1492250"/>
            <a:ext cx="6668278" cy="458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B57A024-6384-40AB-87E1-7490FEAA0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112" y="1936620"/>
                <a:ext cx="9851797" cy="4790615"/>
              </a:xfrm>
            </p:spPr>
            <p:txBody>
              <a:bodyPr/>
              <a:lstStyle/>
              <a:p>
                <a:r>
                  <a:rPr lang="en-US" b="0" dirty="0"/>
                  <a:t>Output tensor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 – Number of Bounding Boxes</a:t>
                </a:r>
                <a:endParaRPr lang="en-US" b="0" dirty="0"/>
              </a:p>
              <a:p>
                <a:r>
                  <a:rPr lang="en-US" b="0" dirty="0"/>
                  <a:t>C – Number of classe</a:t>
                </a:r>
                <a:r>
                  <a:rPr lang="en-US" dirty="0"/>
                  <a:t>s</a:t>
                </a: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B57A024-6384-40AB-87E1-7490FEAA0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112" y="1936620"/>
                <a:ext cx="9851797" cy="4790615"/>
              </a:xfrm>
              <a:blipFill>
                <a:blip r:embed="rId3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1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</p:txBody>
      </p:sp>
      <p:pic>
        <p:nvPicPr>
          <p:cNvPr id="5" name="מציין מיקום תוכן 7">
            <a:extLst>
              <a:ext uri="{FF2B5EF4-FFF2-40B4-BE49-F238E27FC236}">
                <a16:creationId xmlns:a16="http://schemas.microsoft.com/office/drawing/2014/main" id="{7A13DA96-5423-472D-BF06-2E64753BB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58" t="56832" r="13659" b="252"/>
          <a:stretch/>
        </p:blipFill>
        <p:spPr>
          <a:xfrm>
            <a:off x="969339" y="2343003"/>
            <a:ext cx="10000551" cy="2589417"/>
          </a:xfrm>
        </p:spPr>
      </p:pic>
    </p:spTree>
    <p:extLst>
      <p:ext uri="{BB962C8B-B14F-4D97-AF65-F5344CB8AC3E}">
        <p14:creationId xmlns:p14="http://schemas.microsoft.com/office/powerpoint/2010/main" val="32126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2318C-DB3A-4CD3-8307-E8E9AE9E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9FBE3-34FF-472A-B6B6-87FE1F3C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6348"/>
            <a:ext cx="9851797" cy="4790615"/>
          </a:xfrm>
        </p:spPr>
        <p:txBody>
          <a:bodyPr/>
          <a:lstStyle/>
          <a:p>
            <a:r>
              <a:rPr lang="en-US" dirty="0"/>
              <a:t>Low Accuracy compared to Faster R-CNN -10% in </a:t>
            </a:r>
            <a:r>
              <a:rPr lang="en-US" dirty="0" err="1"/>
              <a:t>MaP</a:t>
            </a:r>
            <a:r>
              <a:rPr lang="en-US" dirty="0"/>
              <a:t>.</a:t>
            </a:r>
          </a:p>
          <a:p>
            <a:r>
              <a:rPr lang="en-US" dirty="0"/>
              <a:t>Struggle with small objects.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835</Words>
  <Application>Microsoft Office PowerPoint</Application>
  <PresentationFormat>מסך רחב</PresentationFormat>
  <Paragraphs>111</Paragraphs>
  <Slides>33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charter</vt:lpstr>
      <vt:lpstr>NimbusRomNo9L-Medi</vt:lpstr>
      <vt:lpstr>sohne</vt:lpstr>
      <vt:lpstr>Office Theme</vt:lpstr>
      <vt:lpstr>SSD: Single Shot MultiBox Detector 29 Dec 2016 UNC Chapel Hill, Zoox Inc., Google Inc. and University of Michigan, Ann-Arbor</vt:lpstr>
      <vt:lpstr>Problem Definition</vt:lpstr>
      <vt:lpstr>Fast R-CNN</vt:lpstr>
      <vt:lpstr>Fast R-CNN Problems</vt:lpstr>
      <vt:lpstr>Faster R-CNN</vt:lpstr>
      <vt:lpstr>Faster R-CNN Problems</vt:lpstr>
      <vt:lpstr>YOLO – You Only Look Once</vt:lpstr>
      <vt:lpstr>YOLO – You Only Look Once</vt:lpstr>
      <vt:lpstr>YOLO Problems</vt:lpstr>
      <vt:lpstr>Single Shot MultiBox Detector</vt:lpstr>
      <vt:lpstr>Single Shot MultiBox Detector</vt:lpstr>
      <vt:lpstr>Choosing Bounding Boxes</vt:lpstr>
      <vt:lpstr>Choosing Bounding Boxes</vt:lpstr>
      <vt:lpstr>Choosing Bounding Boxes</vt:lpstr>
      <vt:lpstr>Choosing Bounding Boxes</vt:lpstr>
      <vt:lpstr>Single Shot MultiBox Detector</vt:lpstr>
      <vt:lpstr>1x1 conv layer</vt:lpstr>
      <vt:lpstr>Matching Strategy</vt:lpstr>
      <vt:lpstr>IoU</vt:lpstr>
      <vt:lpstr>Loss Function</vt:lpstr>
      <vt:lpstr>Loss Function</vt:lpstr>
      <vt:lpstr>Hard negative mining</vt:lpstr>
      <vt:lpstr>Non-Maximum Suppression</vt:lpstr>
      <vt:lpstr>Data Augmention</vt:lpstr>
      <vt:lpstr>Results</vt:lpstr>
      <vt:lpstr>Model Anylsis</vt:lpstr>
      <vt:lpstr>VOC 2012 Dataset</vt:lpstr>
      <vt:lpstr>Inference Time</vt:lpstr>
      <vt:lpstr>Coco Dataset</vt:lpstr>
      <vt:lpstr>Data Augmentation For Smaller Objects</vt:lpstr>
      <vt:lpstr>Remaining Issues</vt:lpstr>
      <vt:lpstr>Questions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Rinat</dc:creator>
  <cp:lastModifiedBy>Daniel Kovachev</cp:lastModifiedBy>
  <cp:revision>82</cp:revision>
  <dcterms:created xsi:type="dcterms:W3CDTF">2018-03-25T12:53:31Z</dcterms:created>
  <dcterms:modified xsi:type="dcterms:W3CDTF">2021-05-30T18:15:54Z</dcterms:modified>
</cp:coreProperties>
</file>